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64" r:id="rId6"/>
    <p:sldId id="263" r:id="rId7"/>
    <p:sldId id="260" r:id="rId8"/>
    <p:sldId id="265" r:id="rId9"/>
    <p:sldId id="267" r:id="rId10"/>
    <p:sldId id="266" r:id="rId11"/>
    <p:sldId id="269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1" d="100"/>
          <a:sy n="71" d="100"/>
        </p:scale>
        <p:origin x="-12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4650" y="2255705"/>
            <a:ext cx="4759951" cy="85792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r>
              <a:rPr lang="ru-RU" sz="5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stral" pitchFamily="66" charset="0"/>
                <a:ea typeface="Tahoma" panose="020B0604030504040204" pitchFamily="34" charset="0"/>
                <a:cs typeface="Tahoma" panose="020B0604030504040204" pitchFamily="34" charset="0"/>
              </a:rPr>
              <a:t>…..</a:t>
            </a:r>
            <a:endParaRPr lang="ru-RU" sz="54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stral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2493" y="148713"/>
            <a:ext cx="4000051" cy="1015663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68029"/>
              </a:avLst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 «Средняя школа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№3 г. Слонима»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8282" y="4918732"/>
            <a:ext cx="4000051" cy="1015663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68029"/>
              </a:avLst>
            </a:prstTxWarp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Деречинская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Ю.А.,  учитель начальных классов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720679">
            <a:off x="1439842" y="2571529"/>
            <a:ext cx="3670039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386483"/>
              </a:avLst>
            </a:prstTxWarp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 языка</a:t>
            </a:r>
          </a:p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4447" y="144125"/>
            <a:ext cx="7886700" cy="1325563"/>
          </a:xfrm>
        </p:spPr>
        <p:txBody>
          <a:bodyPr>
            <a:normAutofit/>
          </a:bodyPr>
          <a:lstStyle/>
          <a:p>
            <a:r>
              <a:rPr lang="ru-RU" sz="5400" i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stral" pitchFamily="66" charset="0"/>
                <a:ea typeface="Tahoma" panose="020B0604030504040204" pitchFamily="34" charset="0"/>
                <a:cs typeface="Tahoma" panose="020B0604030504040204" pitchFamily="34" charset="0"/>
              </a:rPr>
              <a:t>ВикипедиЯ</a:t>
            </a:r>
            <a:endParaRPr lang="ru-RU" sz="54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stral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6765" y="2047299"/>
            <a:ext cx="5245678" cy="4351338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Ключевую роль в игровом процессе играет решение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____________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и __________, требующих от игрока ______________  усилий. </a:t>
            </a:r>
            <a:endParaRPr lang="ru-RU" sz="2000" dirty="0">
              <a:solidFill>
                <a:srgbClr val="000000"/>
              </a:solidFill>
              <a:effectLst/>
              <a:latin typeface="Trebuchet MS"/>
              <a:ea typeface="Trebuchet MS"/>
              <a:cs typeface="Trebuchet MS"/>
            </a:endParaRPr>
          </a:p>
        </p:txBody>
      </p:sp>
      <p:pic>
        <p:nvPicPr>
          <p:cNvPr id="6148" name="Picture 4" descr="Картинки по запросу википедия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648"/>
            <a:ext cx="2618509" cy="23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26847" y="2965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i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stral" pitchFamily="66" charset="0"/>
                <a:ea typeface="Tahoma" panose="020B0604030504040204" pitchFamily="34" charset="0"/>
                <a:cs typeface="Tahoma" panose="020B0604030504040204" pitchFamily="34" charset="0"/>
              </a:rPr>
              <a:t>ВикипедиЯ</a:t>
            </a:r>
            <a:endParaRPr lang="ru-RU" sz="54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stral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Кольцо 23"/>
          <p:cNvSpPr/>
          <p:nvPr/>
        </p:nvSpPr>
        <p:spPr>
          <a:xfrm>
            <a:off x="1026335" y="1215708"/>
            <a:ext cx="6981592" cy="4808459"/>
          </a:xfrm>
          <a:prstGeom prst="donut">
            <a:avLst>
              <a:gd name="adj" fmla="val 90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2068603">
            <a:off x="2487238" y="2160906"/>
            <a:ext cx="804664" cy="5695211"/>
          </a:xfrm>
          <a:prstGeom prst="triangle">
            <a:avLst>
              <a:gd name="adj" fmla="val 48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20546121">
            <a:off x="5031213" y="2417588"/>
            <a:ext cx="804664" cy="5695211"/>
          </a:xfrm>
          <a:prstGeom prst="triangle">
            <a:avLst>
              <a:gd name="adj" fmla="val 48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7806104">
            <a:off x="7212389" y="897226"/>
            <a:ext cx="708128" cy="6367197"/>
          </a:xfrm>
          <a:prstGeom prst="triangle">
            <a:avLst>
              <a:gd name="adj" fmla="val 48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5400000">
            <a:off x="-3020230" y="2900287"/>
            <a:ext cx="7428605" cy="965091"/>
          </a:xfrm>
          <a:prstGeom prst="leftRightArrow">
            <a:avLst/>
          </a:pr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14" r="76618"/>
          <a:stretch/>
        </p:blipFill>
        <p:spPr>
          <a:xfrm>
            <a:off x="3052482" y="1564804"/>
            <a:ext cx="2662518" cy="2193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49126" y="134469"/>
            <a:ext cx="6955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>
                <a:gd name="adj" fmla="val 4306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Имя существительное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2482" y="2330858"/>
            <a:ext cx="30241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Кто? Что?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Предмет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0" y="995979"/>
            <a:ext cx="2366682" cy="1949823"/>
          </a:xfrm>
          <a:prstGeom prst="cloudCallout">
            <a:avLst>
              <a:gd name="adj1" fmla="val -17083"/>
              <a:gd name="adj2" fmla="val 48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789" y="1425388"/>
            <a:ext cx="2245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Парк единственного числа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6539725" y="1027356"/>
            <a:ext cx="2366682" cy="1949823"/>
          </a:xfrm>
          <a:prstGeom prst="cloudCallout">
            <a:avLst>
              <a:gd name="adj1" fmla="val -17083"/>
              <a:gd name="adj2" fmla="val 48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07837" y="1370725"/>
            <a:ext cx="2630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Парк множественного числа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311438" y="4089221"/>
            <a:ext cx="4039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100" dirty="0" smtClean="0">
                <a:solidFill>
                  <a:srgbClr val="002060"/>
                </a:solidFill>
              </a:rPr>
              <a:t>Падежный бульвар</a:t>
            </a:r>
            <a:endParaRPr lang="ru-RU" sz="2800" b="1" spc="1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0271" y="2977179"/>
            <a:ext cx="13178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Падежи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8242299">
            <a:off x="1089993" y="4336888"/>
            <a:ext cx="403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100" dirty="0" smtClean="0">
                <a:solidFill>
                  <a:srgbClr val="002060"/>
                </a:solidFill>
              </a:rPr>
              <a:t>Ул. Женского рода</a:t>
            </a:r>
            <a:endParaRPr lang="ru-RU" sz="2400" b="1" spc="1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5239749">
            <a:off x="3345686" y="4850257"/>
            <a:ext cx="403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100" dirty="0" smtClean="0">
                <a:solidFill>
                  <a:srgbClr val="002060"/>
                </a:solidFill>
              </a:rPr>
              <a:t>Ул. Мужского  рода</a:t>
            </a:r>
            <a:endParaRPr lang="ru-RU" sz="2400" b="1" spc="1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728356">
            <a:off x="6359427" y="4305137"/>
            <a:ext cx="403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100" dirty="0" smtClean="0">
                <a:solidFill>
                  <a:srgbClr val="002060"/>
                </a:solidFill>
              </a:rPr>
              <a:t>Ул. Среднего  рода</a:t>
            </a:r>
            <a:endParaRPr lang="ru-RU" sz="2400" b="1" spc="1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97355">
            <a:off x="2743753" y="1618916"/>
            <a:ext cx="4832635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500577"/>
              </a:avLst>
            </a:prstTxWarp>
            <a:spAutoFit/>
          </a:bodyPr>
          <a:lstStyle/>
          <a:p>
            <a:r>
              <a:rPr lang="ru-RU" sz="2800" spc="100" dirty="0" smtClean="0">
                <a:solidFill>
                  <a:srgbClr val="002060"/>
                </a:solidFill>
              </a:rPr>
              <a:t>Проспект … склонения</a:t>
            </a:r>
            <a:endParaRPr lang="ru-RU" sz="2800" spc="1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1304165">
            <a:off x="2806577" y="4609433"/>
            <a:ext cx="4896481" cy="120654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720153"/>
              </a:avLst>
            </a:prstTxWarp>
            <a:spAutoFit/>
          </a:bodyPr>
          <a:lstStyle/>
          <a:p>
            <a:r>
              <a:rPr lang="ru-RU" sz="2400" spc="100" dirty="0" smtClean="0">
                <a:solidFill>
                  <a:srgbClr val="002060"/>
                </a:solidFill>
              </a:rPr>
              <a:t>Пр-т … склонения</a:t>
            </a:r>
            <a:endParaRPr lang="ru-RU" sz="2400" spc="1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627752">
            <a:off x="4948740" y="3131726"/>
            <a:ext cx="4896481" cy="120654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720153"/>
              </a:avLst>
            </a:prstTxWarp>
            <a:spAutoFit/>
          </a:bodyPr>
          <a:lstStyle/>
          <a:p>
            <a:r>
              <a:rPr lang="ru-RU" sz="2400" spc="100" dirty="0" smtClean="0">
                <a:solidFill>
                  <a:srgbClr val="002060"/>
                </a:solidFill>
              </a:rPr>
              <a:t>Пр-т … склонения</a:t>
            </a:r>
            <a:endParaRPr lang="ru-RU" sz="2400" spc="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Кольцо 23"/>
          <p:cNvSpPr/>
          <p:nvPr/>
        </p:nvSpPr>
        <p:spPr>
          <a:xfrm>
            <a:off x="1026335" y="1215708"/>
            <a:ext cx="6981592" cy="4808459"/>
          </a:xfrm>
          <a:prstGeom prst="donut">
            <a:avLst>
              <a:gd name="adj" fmla="val 90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2068603">
            <a:off x="2487238" y="2160906"/>
            <a:ext cx="804664" cy="5695211"/>
          </a:xfrm>
          <a:prstGeom prst="triangle">
            <a:avLst>
              <a:gd name="adj" fmla="val 48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20546121">
            <a:off x="5031213" y="2417588"/>
            <a:ext cx="804664" cy="5695211"/>
          </a:xfrm>
          <a:prstGeom prst="triangle">
            <a:avLst>
              <a:gd name="adj" fmla="val 48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7806104">
            <a:off x="7212389" y="897226"/>
            <a:ext cx="708128" cy="6367197"/>
          </a:xfrm>
          <a:prstGeom prst="triangle">
            <a:avLst>
              <a:gd name="adj" fmla="val 48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14" r="76618"/>
          <a:stretch/>
        </p:blipFill>
        <p:spPr>
          <a:xfrm>
            <a:off x="3052482" y="1564804"/>
            <a:ext cx="2662518" cy="2193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49126" y="134469"/>
            <a:ext cx="6955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>
                <a:gd name="adj" fmla="val 4306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Имя существительное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2482" y="1783103"/>
            <a:ext cx="377988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Что …?</a:t>
            </a:r>
          </a:p>
          <a:p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Сколько … ?</a:t>
            </a:r>
          </a:p>
          <a:p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Как … ?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 rot="18242299">
            <a:off x="709218" y="4850256"/>
            <a:ext cx="403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100" dirty="0" smtClean="0">
                <a:solidFill>
                  <a:srgbClr val="002060"/>
                </a:solidFill>
              </a:rPr>
              <a:t>Ул. Женского рода</a:t>
            </a:r>
            <a:endParaRPr lang="ru-RU" sz="2400" b="1" spc="1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5239749">
            <a:off x="3345686" y="4850257"/>
            <a:ext cx="403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100" dirty="0" smtClean="0">
                <a:solidFill>
                  <a:srgbClr val="002060"/>
                </a:solidFill>
              </a:rPr>
              <a:t>Ул. Мужского  рода</a:t>
            </a:r>
            <a:endParaRPr lang="ru-RU" sz="2400" b="1" spc="1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728356">
            <a:off x="6359427" y="4305137"/>
            <a:ext cx="403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100" dirty="0" smtClean="0">
                <a:solidFill>
                  <a:srgbClr val="002060"/>
                </a:solidFill>
              </a:rPr>
              <a:t>Ул. Среднего  рода</a:t>
            </a:r>
            <a:endParaRPr lang="ru-RU" sz="2400" b="1" spc="1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97355">
            <a:off x="2743753" y="1618916"/>
            <a:ext cx="4832635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500577"/>
              </a:avLst>
            </a:prstTxWarp>
            <a:spAutoFit/>
          </a:bodyPr>
          <a:lstStyle/>
          <a:p>
            <a:r>
              <a:rPr lang="ru-RU" sz="2800" spc="100" dirty="0" smtClean="0">
                <a:solidFill>
                  <a:srgbClr val="002060"/>
                </a:solidFill>
              </a:rPr>
              <a:t>Проспект … склонения</a:t>
            </a:r>
            <a:endParaRPr lang="ru-RU" sz="2800" spc="1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1304165">
            <a:off x="2806577" y="4609433"/>
            <a:ext cx="4896481" cy="120654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720153"/>
              </a:avLst>
            </a:prstTxWarp>
            <a:spAutoFit/>
          </a:bodyPr>
          <a:lstStyle/>
          <a:p>
            <a:r>
              <a:rPr lang="ru-RU" sz="2400" spc="100" dirty="0" smtClean="0">
                <a:solidFill>
                  <a:srgbClr val="002060"/>
                </a:solidFill>
              </a:rPr>
              <a:t>Пр-т … склонения</a:t>
            </a:r>
            <a:endParaRPr lang="ru-RU" sz="2400" spc="1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627752">
            <a:off x="4948740" y="3131726"/>
            <a:ext cx="4896481" cy="120654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720153"/>
              </a:avLst>
            </a:prstTxWarp>
            <a:spAutoFit/>
          </a:bodyPr>
          <a:lstStyle/>
          <a:p>
            <a:r>
              <a:rPr lang="ru-RU" sz="2400" spc="100" dirty="0" smtClean="0">
                <a:solidFill>
                  <a:srgbClr val="002060"/>
                </a:solidFill>
              </a:rPr>
              <a:t>Пр-т … склонения</a:t>
            </a:r>
            <a:endParaRPr lang="ru-RU" sz="2400" spc="1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22817" r="31618" b="21765"/>
          <a:stretch/>
        </p:blipFill>
        <p:spPr>
          <a:xfrm>
            <a:off x="179616" y="3912750"/>
            <a:ext cx="1529380" cy="28606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22817" r="31618" b="21765"/>
          <a:stretch/>
        </p:blipFill>
        <p:spPr>
          <a:xfrm>
            <a:off x="3568191" y="4157759"/>
            <a:ext cx="1414572" cy="264587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22817" r="31618" b="21765"/>
          <a:stretch/>
        </p:blipFill>
        <p:spPr>
          <a:xfrm>
            <a:off x="7327707" y="4220574"/>
            <a:ext cx="1414572" cy="26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9" y="2020514"/>
            <a:ext cx="8702193" cy="483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61938" y="0"/>
            <a:ext cx="6955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>
                <a:gd name="adj" fmla="val 4306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Имя существительное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42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39" y="923330"/>
            <a:ext cx="8702193" cy="442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89212" y="0"/>
            <a:ext cx="7327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>
                <a:gd name="adj" fmla="val 4306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Склонения имён существительных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34647" y="5103111"/>
            <a:ext cx="51503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icrosoft Himalaya" pitchFamily="2" charset="0"/>
                <a:cs typeface="Microsoft Himalaya" pitchFamily="2" charset="0"/>
              </a:rPr>
              <a:t>1. Определяем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Microsoft Himalaya" pitchFamily="2" charset="0"/>
                <a:cs typeface="Microsoft Himalaya" pitchFamily="2" charset="0"/>
              </a:rPr>
              <a:t>род.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icrosoft Himalaya" pitchFamily="2" charset="0"/>
                <a:cs typeface="Microsoft Himalaya" pitchFamily="2" charset="0"/>
              </a:rPr>
              <a:t>2. Обращаем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Microsoft Himalaya" pitchFamily="2" charset="0"/>
                <a:cs typeface="Microsoft Himalaya" pitchFamily="2" charset="0"/>
              </a:rPr>
              <a:t>внимание на окончание.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icrosoft Himalaya" pitchFamily="2" charset="0"/>
                <a:cs typeface="Microsoft Himalaya" pitchFamily="2" charset="0"/>
              </a:rPr>
              <a:t>3. Определяем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Microsoft Himalaya" pitchFamily="2" charset="0"/>
                <a:cs typeface="Microsoft Himalaya" pitchFamily="2" charset="0"/>
              </a:rPr>
              <a:t>склонение, пользуясь опорой.</a:t>
            </a:r>
          </a:p>
        </p:txBody>
      </p:sp>
    </p:spTree>
    <p:extLst>
      <p:ext uri="{BB962C8B-B14F-4D97-AF65-F5344CB8AC3E}">
        <p14:creationId xmlns:p14="http://schemas.microsoft.com/office/powerpoint/2010/main" val="9804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89212" y="0"/>
            <a:ext cx="7327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>
                <a:gd name="adj" fmla="val 4306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Склонения имён существительных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7071" y="3476017"/>
            <a:ext cx="51503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icrosoft Himalaya" pitchFamily="2" charset="0"/>
                <a:cs typeface="Microsoft Himalaya" pitchFamily="2" charset="0"/>
              </a:rPr>
              <a:t>1. Определяем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Microsoft Himalaya" pitchFamily="2" charset="0"/>
                <a:cs typeface="Microsoft Himalaya" pitchFamily="2" charset="0"/>
              </a:rPr>
              <a:t>род.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icrosoft Himalaya" pitchFamily="2" charset="0"/>
                <a:cs typeface="Microsoft Himalaya" pitchFamily="2" charset="0"/>
              </a:rPr>
              <a:t>2. Обращаем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Microsoft Himalaya" pitchFamily="2" charset="0"/>
                <a:cs typeface="Microsoft Himalaya" pitchFamily="2" charset="0"/>
              </a:rPr>
              <a:t>внимание на окончание.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icrosoft Himalaya" pitchFamily="2" charset="0"/>
                <a:cs typeface="Microsoft Himalaya" pitchFamily="2" charset="0"/>
              </a:rPr>
              <a:t>3. Определяем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Microsoft Himalaya" pitchFamily="2" charset="0"/>
                <a:cs typeface="Microsoft Himalaya" pitchFamily="2" charset="0"/>
              </a:rPr>
              <a:t>склонение, пользуясь опорой.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9" y="2013977"/>
            <a:ext cx="3021480" cy="2652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27071" y="2404735"/>
            <a:ext cx="5150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icrosoft Himalaya" pitchFamily="2" charset="0"/>
                <a:cs typeface="Microsoft Himalaya" pitchFamily="2" charset="0"/>
              </a:rPr>
              <a:t>Стр.98 (правило), упр. 154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ea typeface="Microsoft Himalaya" pitchFamily="2" charset="0"/>
              <a:cs typeface="Microsoft Himal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201" y="99733"/>
            <a:ext cx="4938432" cy="1325563"/>
          </a:xfrm>
        </p:spPr>
        <p:txBody>
          <a:bodyPr/>
          <a:lstStyle/>
          <a:p>
            <a:r>
              <a:rPr lang="ru-RU" dirty="0" smtClean="0"/>
              <a:t>В группе или самостоятельно?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65" y="4887120"/>
            <a:ext cx="1871634" cy="153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258" y="274545"/>
            <a:ext cx="2074863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543751"/>
            <a:ext cx="1493837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46" y="3635843"/>
            <a:ext cx="309721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61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2787" y="2892829"/>
            <a:ext cx="5661213" cy="1325563"/>
          </a:xfrm>
        </p:spPr>
        <p:txBody>
          <a:bodyPr>
            <a:normAutofit fontScale="90000"/>
          </a:bodyPr>
          <a:lstStyle/>
          <a:p>
            <a:r>
              <a:rPr lang="ru-RU" b="1" i="1" dirty="0" err="1"/>
              <a:t>Етйувтсвардз</a:t>
            </a:r>
            <a:r>
              <a:rPr lang="ru-RU" b="1" i="1" dirty="0"/>
              <a:t>, </a:t>
            </a:r>
            <a:r>
              <a:rPr lang="ru-RU" b="1" i="1" dirty="0" err="1"/>
              <a:t>атябер</a:t>
            </a:r>
            <a:r>
              <a:rPr lang="ru-RU" b="1" i="1" dirty="0"/>
              <a:t>!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5" y="158002"/>
            <a:ext cx="2168339" cy="216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5859" y="548608"/>
            <a:ext cx="432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Восстановите SMS-сообщение, повреждённое вирусом</a:t>
            </a:r>
          </a:p>
        </p:txBody>
      </p:sp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2"/>
          <a:stretch/>
        </p:blipFill>
        <p:spPr bwMode="auto">
          <a:xfrm>
            <a:off x="669767" y="2326341"/>
            <a:ext cx="2161308" cy="336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882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2787" y="2892829"/>
            <a:ext cx="5661213" cy="1325563"/>
          </a:xfrm>
        </p:spPr>
        <p:txBody>
          <a:bodyPr>
            <a:normAutofit/>
          </a:bodyPr>
          <a:lstStyle/>
          <a:p>
            <a:r>
              <a:rPr lang="ru-RU" b="1" dirty="0"/>
              <a:t>Здравствуйте, ребята!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5" y="158002"/>
            <a:ext cx="2168339" cy="216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5859" y="548608"/>
            <a:ext cx="432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Восстановите SMS-сообщение, повреждённое вирусом</a:t>
            </a:r>
          </a:p>
        </p:txBody>
      </p:sp>
      <p:pic>
        <p:nvPicPr>
          <p:cNvPr id="6" name="Picture 2" descr="http://www.profi-forex.org/system/news/5/4/entry100826964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85" y="3081138"/>
            <a:ext cx="2598645" cy="259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6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2824" y="2600978"/>
            <a:ext cx="5661213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ts val="5000"/>
              </a:lnSpc>
            </a:pPr>
            <a:r>
              <a:rPr lang="ru-RU" i="1" dirty="0" err="1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тсевк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, </a:t>
            </a:r>
            <a:r>
              <a:rPr lang="ru-RU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бев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, </a:t>
            </a:r>
            <a:r>
              <a:rPr lang="ru-RU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бев-тсевк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5" y="158002"/>
            <a:ext cx="2168339" cy="216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5859" y="548608"/>
            <a:ext cx="432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Восстановите SMS-сообщение, повреждённое вирусом</a:t>
            </a:r>
          </a:p>
        </p:txBody>
      </p:sp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2"/>
          <a:stretch/>
        </p:blipFill>
        <p:spPr bwMode="auto">
          <a:xfrm>
            <a:off x="669767" y="2326341"/>
            <a:ext cx="2161308" cy="336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1422" y="2591590"/>
            <a:ext cx="5661213" cy="1325563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веб, </a:t>
            </a:r>
            <a:r>
              <a:rPr lang="ru-RU" i="1" dirty="0" err="1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квест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,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веб-</a:t>
            </a:r>
            <a:r>
              <a:rPr lang="ru-RU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квест</a:t>
            </a:r>
            <a:endParaRPr lang="ru-RU" sz="3600" dirty="0">
              <a:solidFill>
                <a:srgbClr val="000000"/>
              </a:solidFill>
              <a:effectLst/>
              <a:latin typeface="Trebuchet MS"/>
              <a:ea typeface="Trebuchet MS"/>
              <a:cs typeface="Trebuchet M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5" y="158002"/>
            <a:ext cx="2168339" cy="216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82789" y="198986"/>
            <a:ext cx="5123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Каллиграфическая  разминка</a:t>
            </a:r>
            <a:endParaRPr lang="ru-RU" sz="3200" dirty="0"/>
          </a:p>
        </p:txBody>
      </p:sp>
      <p:pic>
        <p:nvPicPr>
          <p:cNvPr id="3074" name="Picture 2" descr="http://www.profi-forex.org/system/news/5/4/entry100826964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5" y="2928738"/>
            <a:ext cx="2598645" cy="259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845859" y="3523129"/>
            <a:ext cx="47064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74019" y="3527612"/>
            <a:ext cx="47064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705165" y="3527612"/>
            <a:ext cx="36307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575612" y="3523129"/>
            <a:ext cx="36307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8" name="Picture 6" descr="Картинки по запросу ручка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332" y="3523129"/>
            <a:ext cx="1741806" cy="232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65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92568" y="1529563"/>
            <a:ext cx="4759951" cy="232371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r>
              <a:rPr lang="ru-RU" sz="5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stral" pitchFamily="66" charset="0"/>
                <a:ea typeface="Tahoma" panose="020B0604030504040204" pitchFamily="34" charset="0"/>
                <a:cs typeface="Tahoma" panose="020B0604030504040204" pitchFamily="34" charset="0"/>
              </a:rPr>
              <a:t>Имя существительное. </a:t>
            </a:r>
          </a:p>
          <a:p>
            <a:pPr algn="ctr">
              <a:lnSpc>
                <a:spcPts val="5800"/>
              </a:lnSpc>
            </a:pPr>
            <a:r>
              <a:rPr lang="ru-RU" sz="5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stral" pitchFamily="66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2493" y="148713"/>
            <a:ext cx="4000051" cy="1015663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68029"/>
              </a:avLst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 «Средняя школа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№3 г. Слонима»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8282" y="4918732"/>
            <a:ext cx="4000051" cy="1015663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68029"/>
              </a:avLst>
            </a:prstTxWarp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Деречинская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Ю.А.,  учитель начальных классов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720679">
            <a:off x="1439842" y="2571529"/>
            <a:ext cx="3670039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386483"/>
              </a:avLst>
            </a:prstTxWarp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 языка</a:t>
            </a:r>
          </a:p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0153" y="5798719"/>
            <a:ext cx="3283731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5800"/>
              </a:lnSpc>
            </a:pPr>
            <a:r>
              <a:rPr lang="ru-RU" sz="5400" i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stral" pitchFamily="66" charset="0"/>
                <a:ea typeface="Tahoma" panose="020B0604030504040204" pitchFamily="34" charset="0"/>
                <a:cs typeface="Tahoma" panose="020B0604030504040204" pitchFamily="34" charset="0"/>
              </a:rPr>
              <a:t>Урок-</a:t>
            </a:r>
            <a:r>
              <a:rPr lang="ru-RU" sz="5400" i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stral" pitchFamily="66" charset="0"/>
                <a:ea typeface="Tahoma" panose="020B0604030504040204" pitchFamily="34" charset="0"/>
                <a:cs typeface="Tahoma" panose="020B0604030504040204" pitchFamily="34" charset="0"/>
              </a:rPr>
              <a:t>квест</a:t>
            </a:r>
            <a:endParaRPr lang="ru-RU" sz="5400" i="1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stral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4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4447" y="144125"/>
            <a:ext cx="7886700" cy="1325563"/>
          </a:xfrm>
        </p:spPr>
        <p:txBody>
          <a:bodyPr>
            <a:normAutofit/>
          </a:bodyPr>
          <a:lstStyle/>
          <a:p>
            <a:r>
              <a:rPr lang="ru-RU" sz="5400" i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stral" pitchFamily="66" charset="0"/>
                <a:ea typeface="Tahoma" panose="020B0604030504040204" pitchFamily="34" charset="0"/>
                <a:cs typeface="Tahoma" panose="020B0604030504040204" pitchFamily="34" charset="0"/>
              </a:rPr>
              <a:t>ВикипедиЯ</a:t>
            </a:r>
            <a:endParaRPr lang="ru-RU" sz="54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stral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345" y="2061151"/>
            <a:ext cx="5245678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latin typeface="Times New Roman"/>
                <a:ea typeface="Times New Roman"/>
              </a:rPr>
              <a:t>Важнейшими элементами игры в жанре </a:t>
            </a:r>
            <a:r>
              <a:rPr lang="ru-RU" i="1" dirty="0" err="1">
                <a:latin typeface="Times New Roman"/>
                <a:ea typeface="Times New Roman"/>
              </a:rPr>
              <a:t>квеста</a:t>
            </a:r>
            <a:r>
              <a:rPr lang="ru-RU" i="1" dirty="0">
                <a:latin typeface="Times New Roman"/>
                <a:ea typeface="Times New Roman"/>
              </a:rPr>
              <a:t> являются повествование и исследование мира, а ключевую роль в игровом процессе играет решение головоломок и задач, требующих от игрока умственных усилий</a:t>
            </a:r>
            <a:endParaRPr lang="ru-RU" i="1" dirty="0"/>
          </a:p>
        </p:txBody>
      </p:sp>
      <p:pic>
        <p:nvPicPr>
          <p:cNvPr id="6148" name="Picture 4" descr="Картинки по запросу википедия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648"/>
            <a:ext cx="2618509" cy="23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8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4447" y="144125"/>
            <a:ext cx="7886700" cy="1325563"/>
          </a:xfrm>
        </p:spPr>
        <p:txBody>
          <a:bodyPr>
            <a:normAutofit/>
          </a:bodyPr>
          <a:lstStyle/>
          <a:p>
            <a:r>
              <a:rPr lang="ru-RU" sz="5400" i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stral" pitchFamily="66" charset="0"/>
                <a:ea typeface="Tahoma" panose="020B0604030504040204" pitchFamily="34" charset="0"/>
                <a:cs typeface="Tahoma" panose="020B0604030504040204" pitchFamily="34" charset="0"/>
              </a:rPr>
              <a:t>ВикипедиЯ</a:t>
            </a:r>
            <a:endParaRPr lang="ru-RU" sz="54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stral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345" y="2061151"/>
            <a:ext cx="5245678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latin typeface="Times New Roman"/>
                <a:ea typeface="Times New Roman"/>
              </a:rPr>
              <a:t>Важнейшими элементами игры в жанре </a:t>
            </a:r>
            <a:r>
              <a:rPr lang="ru-RU" i="1" dirty="0" err="1">
                <a:latin typeface="Times New Roman"/>
                <a:ea typeface="Times New Roman"/>
              </a:rPr>
              <a:t>квеста</a:t>
            </a:r>
            <a:r>
              <a:rPr lang="ru-RU" i="1" dirty="0">
                <a:latin typeface="Times New Roman"/>
                <a:ea typeface="Times New Roman"/>
              </a:rPr>
              <a:t> являются повествование и исследование мира, а </a:t>
            </a:r>
            <a:r>
              <a:rPr lang="ru-RU" i="1" u="sng" dirty="0">
                <a:latin typeface="Times New Roman"/>
                <a:ea typeface="Times New Roman"/>
              </a:rPr>
              <a:t>ключевую роль в игровом процессе играет решение головоломок и задач, требующих от игрока умственных усилий</a:t>
            </a:r>
            <a:endParaRPr lang="ru-RU" i="1" u="sng" dirty="0"/>
          </a:p>
        </p:txBody>
      </p:sp>
      <p:pic>
        <p:nvPicPr>
          <p:cNvPr id="6148" name="Picture 4" descr="Картинки по запросу википедия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648"/>
            <a:ext cx="2618509" cy="23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3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</TotalTime>
  <Words>303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В группе или самостоятельно?</vt:lpstr>
      <vt:lpstr>Етйувтсвардз, атябер! </vt:lpstr>
      <vt:lpstr>Здравствуйте, ребята!</vt:lpstr>
      <vt:lpstr>тсевк, бев, бев-тсевк </vt:lpstr>
      <vt:lpstr>веб, квест, веб-квест</vt:lpstr>
      <vt:lpstr>Презентация PowerPoint</vt:lpstr>
      <vt:lpstr>ВикипедиЯ</vt:lpstr>
      <vt:lpstr>ВикипедиЯ</vt:lpstr>
      <vt:lpstr>ВикипедиЯ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Lenovo</cp:lastModifiedBy>
  <cp:revision>51</cp:revision>
  <dcterms:created xsi:type="dcterms:W3CDTF">2013-11-19T05:52:05Z</dcterms:created>
  <dcterms:modified xsi:type="dcterms:W3CDTF">2017-01-11T21:36:19Z</dcterms:modified>
</cp:coreProperties>
</file>